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Inconsolata"/>
      <p:regular r:id="rId21"/>
      <p:bold r:id="rId22"/>
    </p:embeddedFont>
    <p:embeddedFont>
      <p:font typeface="Roboto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Inconsolata-bold.fntdata"/><Relationship Id="rId21" Type="http://schemas.openxmlformats.org/officeDocument/2006/relationships/font" Target="fonts/Inconsolata-regular.fntdata"/><Relationship Id="rId24" Type="http://schemas.openxmlformats.org/officeDocument/2006/relationships/font" Target="fonts/RobotoLight-bold.fntdata"/><Relationship Id="rId23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Light-boldItalic.fntdata"/><Relationship Id="rId25" Type="http://schemas.openxmlformats.org/officeDocument/2006/relationships/font" Target="fonts/Roboto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129fb654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129fb654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872c3f7a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872c3f7a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129fb65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129fb65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129fb654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129fb65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129fb654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129fb654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129fb654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f129fb654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129fb654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129fb654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129fb654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129fb654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129fb654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129fb654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Font typeface="Roboto"/>
              <a:buChar char="●"/>
              <a:defRPr sz="29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157350" y="125700"/>
            <a:ext cx="8829185" cy="4892151"/>
          </a:xfrm>
          <a:custGeom>
            <a:rect b="b" l="l" r="r" t="t"/>
            <a:pathLst>
              <a:path extrusionOk="0" h="51033" w="92105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inyurl.com/data100-sp23-dis" TargetMode="External"/><Relationship Id="rId4" Type="http://schemas.openxmlformats.org/officeDocument/2006/relationships/hyperlink" Target="https://tinyurl.com/rahul-slides" TargetMode="External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inyurl.com/rahul-slid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/>
        </p:nvSpPr>
        <p:spPr>
          <a:xfrm>
            <a:off x="-2700" y="0"/>
            <a:ext cx="62310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100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Discussion #3</a:t>
            </a:r>
            <a:endParaRPr sz="7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February 8th, 2023</a:t>
            </a:r>
            <a:endParaRPr sz="2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Sign in here: </a:t>
            </a:r>
            <a:r>
              <a:rPr lang="en" sz="2100" u="sng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https://tinyurl.com/data100-sp23-dis</a:t>
            </a:r>
            <a:r>
              <a:rPr lang="en" sz="2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Password: </a:t>
            </a:r>
            <a:r>
              <a:rPr lang="en" sz="2300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</a:rPr>
              <a:t>rahul3.14</a:t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 Light"/>
                <a:ea typeface="Roboto Light"/>
                <a:cs typeface="Roboto Light"/>
                <a:sym typeface="Roboto Light"/>
              </a:rPr>
              <a:t>Credit to Bella for these slides lol</a:t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 Light"/>
                <a:ea typeface="Roboto Light"/>
                <a:cs typeface="Roboto Light"/>
                <a:sym typeface="Roboto Light"/>
              </a:rPr>
              <a:t>Slides: </a:t>
            </a:r>
            <a:r>
              <a:rPr lang="en" sz="23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https://tinyurl.com/rahul-slides</a:t>
            </a:r>
            <a:r>
              <a:rPr lang="en" sz="23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 Light"/>
                <a:ea typeface="Roboto Light"/>
                <a:cs typeface="Roboto Light"/>
                <a:sym typeface="Roboto Light"/>
              </a:rPr>
              <a:t>P.S. Add memes to Ed thread!!</a:t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6" name="Google Shape;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625" y="2458125"/>
            <a:ext cx="2685375" cy="26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051" y="1881500"/>
            <a:ext cx="1172376" cy="117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9900" y="1882601"/>
            <a:ext cx="1172374" cy="117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6951" y="1710371"/>
            <a:ext cx="2515275" cy="150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4775" y="0"/>
            <a:ext cx="2284276" cy="250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/>
        </p:nvSpPr>
        <p:spPr>
          <a:xfrm>
            <a:off x="414750" y="274225"/>
            <a:ext cx="8314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Primary Key</a:t>
            </a:r>
            <a:endParaRPr b="1" sz="21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What is it?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 minimal set of columns to unique identify each row in a table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Why do we care?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Primary keys define the level of detail described by our dataset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950" y="3058325"/>
            <a:ext cx="2629351" cy="16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400" y="3058328"/>
            <a:ext cx="3463358" cy="16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412675" y="1200975"/>
            <a:ext cx="3980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Quantitative continuous </a:t>
            </a:r>
            <a:endParaRPr b="1" sz="21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numerical variable that can be measured with arbitrary precision (decimal places)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4449200" y="1199125"/>
            <a:ext cx="391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Quantitative discrete</a:t>
            </a:r>
            <a:endParaRPr b="1" sz="21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numerical variable with finite values (integer count data)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414750" y="2139975"/>
            <a:ext cx="3913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Qualitative ordinal</a:t>
            </a:r>
            <a:endParaRPr b="1" sz="21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set of categories with some sense of ranking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49200" y="2139975"/>
            <a:ext cx="4241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Qualitative nominal</a:t>
            </a:r>
            <a:endParaRPr b="1" sz="21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set of categories with no specific order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 rot="5400000">
            <a:off x="7809825" y="1916150"/>
            <a:ext cx="151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Variables 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 rot="-5400000">
            <a:off x="-127325" y="3364575"/>
            <a:ext cx="151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Regex 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/>
        </p:nvSpPr>
        <p:spPr>
          <a:xfrm>
            <a:off x="476075" y="275700"/>
            <a:ext cx="493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Announcements </a:t>
            </a:r>
            <a:r>
              <a:rPr lang="en" sz="3200"/>
              <a:t>🎉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452700" y="1062625"/>
            <a:ext cx="80862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Homework #3 is due 2/9 at 11:59 pm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Exam prep sections are now running every Friday – keep an eye on Ed for the week-to-week details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Special linear algebra overview lecture </a:t>
            </a:r>
            <a:r>
              <a:rPr lang="en" sz="2400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on Zoom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this Friday, 2:30-4 pm. I will probably be there to help answer questions 👀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latin typeface="Roboto Light"/>
                <a:ea typeface="Roboto Light"/>
                <a:cs typeface="Roboto Light"/>
                <a:sym typeface="Roboto Light"/>
              </a:rPr>
              <a:t>Slides: </a:t>
            </a:r>
            <a:r>
              <a:rPr lang="en" sz="2300" u="sng">
                <a:solidFill>
                  <a:srgbClr val="0097A7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https://tinyurl.com/rahul-slides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/>
        </p:nvSpPr>
        <p:spPr>
          <a:xfrm>
            <a:off x="476075" y="351900"/>
            <a:ext cx="618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Regular Expressions </a:t>
            </a:r>
            <a:r>
              <a:rPr lang="en" sz="3500"/>
              <a:t>🧵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476075" y="1062200"/>
            <a:ext cx="8093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There are two building blocks to any regex pattern: literal characters and special characters.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Literal characters are </a:t>
            </a: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literally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the character they represent — alphanumeric (A-Z and 0-9) characters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1763975" y="2669750"/>
            <a:ext cx="200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regex pattern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2257750" y="3072350"/>
            <a:ext cx="207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bears</a:t>
            </a:r>
            <a:endParaRPr b="1" sz="1700">
              <a:solidFill>
                <a:srgbClr val="0097A7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4082825" y="2669750"/>
            <a:ext cx="11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matches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5847900" y="2669750"/>
            <a:ext cx="242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text “bears”</a:t>
            </a:r>
            <a:endParaRPr sz="1600"/>
          </a:p>
        </p:txBody>
      </p:sp>
      <p:sp>
        <p:nvSpPr>
          <p:cNvPr id="87" name="Google Shape;87;p19"/>
          <p:cNvSpPr/>
          <p:nvPr/>
        </p:nvSpPr>
        <p:spPr>
          <a:xfrm>
            <a:off x="6362250" y="3113550"/>
            <a:ext cx="596700" cy="26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5975550" y="3034613"/>
            <a:ext cx="170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Go bears!</a:t>
            </a:r>
            <a:endParaRPr b="1" sz="1700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89" name="Google Shape;89;p19"/>
          <p:cNvCxnSpPr/>
          <p:nvPr/>
        </p:nvCxnSpPr>
        <p:spPr>
          <a:xfrm>
            <a:off x="2607500" y="3634650"/>
            <a:ext cx="4073700" cy="20700"/>
          </a:xfrm>
          <a:prstGeom prst="straightConnector1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9"/>
          <p:cNvCxnSpPr/>
          <p:nvPr/>
        </p:nvCxnSpPr>
        <p:spPr>
          <a:xfrm rot="10800000">
            <a:off x="2607500" y="3469950"/>
            <a:ext cx="0" cy="164700"/>
          </a:xfrm>
          <a:prstGeom prst="straightConnector1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9"/>
          <p:cNvCxnSpPr/>
          <p:nvPr/>
        </p:nvCxnSpPr>
        <p:spPr>
          <a:xfrm rot="10800000">
            <a:off x="6681200" y="3493100"/>
            <a:ext cx="0" cy="164700"/>
          </a:xfrm>
          <a:prstGeom prst="straightConnector1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9"/>
          <p:cNvSpPr txBox="1"/>
          <p:nvPr/>
        </p:nvSpPr>
        <p:spPr>
          <a:xfrm>
            <a:off x="519975" y="4024375"/>
            <a:ext cx="78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Special characters make things more interesting…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196475" y="1062200"/>
            <a:ext cx="8862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Or: |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r“go|bears”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matches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“go”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“bears”</a:t>
            </a:r>
            <a:endParaRPr sz="1500">
              <a:solidFill>
                <a:srgbClr val="0097A7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Zero or more characters: </a:t>
            </a:r>
            <a:r>
              <a:rPr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&lt;symbol&gt;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*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r“b*ear”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matches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“bdfkjnfksdnear”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“ear”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...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Does not match: </a:t>
            </a:r>
            <a:r>
              <a:rPr lang="en" sz="1500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“rahul”</a:t>
            </a:r>
            <a:endParaRPr sz="1500"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One or more characters: </a:t>
            </a:r>
            <a:r>
              <a:rPr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&lt;symbol&gt;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+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r“b+ear”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matches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“bbear”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...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Does not match: </a:t>
            </a:r>
            <a:r>
              <a:rPr lang="en" sz="1500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“ear”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“bcear”</a:t>
            </a:r>
            <a:endParaRPr sz="15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Zero or one of the symbol before: </a:t>
            </a:r>
            <a:r>
              <a:rPr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&lt;symbol&gt;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r“bears?”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matches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“bears”</a:t>
            </a:r>
            <a:endParaRPr sz="1500">
              <a:solidFill>
                <a:srgbClr val="0097A7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Sub-expression: ()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r“(go)*bears”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matches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“bears”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“gobears”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“gogobears”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...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476075" y="351900"/>
            <a:ext cx="791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More </a:t>
            </a:r>
            <a:r>
              <a:rPr lang="en" sz="35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Regular Expressions </a:t>
            </a:r>
            <a:r>
              <a:rPr lang="en" sz="3500"/>
              <a:t>🐻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/>
        </p:nvSpPr>
        <p:spPr>
          <a:xfrm>
            <a:off x="476075" y="351900"/>
            <a:ext cx="791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Even More </a:t>
            </a:r>
            <a:r>
              <a:rPr lang="en" sz="35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Regular Expressions </a:t>
            </a:r>
            <a:r>
              <a:rPr lang="en" sz="3500"/>
              <a:t>🐻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476075" y="1062200"/>
            <a:ext cx="80931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600"/>
              <a:buChar char="●"/>
            </a:pPr>
            <a:r>
              <a:rPr lang="en" sz="1600"/>
              <a:t>Any character: 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r“bear.”</a:t>
            </a:r>
            <a:r>
              <a:rPr lang="en" sz="1600"/>
              <a:t> matches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“bears”</a:t>
            </a:r>
            <a:r>
              <a:rPr lang="en" sz="1600"/>
              <a:t>,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“beard”</a:t>
            </a:r>
            <a:r>
              <a:rPr lang="en" sz="1600"/>
              <a:t>...</a:t>
            </a:r>
            <a:endParaRPr sz="1600">
              <a:solidFill>
                <a:srgbClr val="0097A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Character class: [ ]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r“bears[0-9]”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/>
              <a:t>matches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“bears1”</a:t>
            </a:r>
            <a:r>
              <a:rPr lang="en" sz="1600"/>
              <a:t>,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“bears8”</a:t>
            </a:r>
            <a:r>
              <a:rPr lang="en" sz="1600"/>
              <a:t>...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600"/>
              <a:buChar char="●"/>
            </a:pPr>
            <a:r>
              <a:rPr lang="en" sz="1600"/>
              <a:t>Character class negation: ^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r“[^a-z]ears”</a:t>
            </a:r>
            <a:r>
              <a:rPr lang="en" sz="1600"/>
              <a:t> matches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“Bears”</a:t>
            </a:r>
            <a:r>
              <a:rPr lang="en" sz="1600"/>
              <a:t>,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“1ears”</a:t>
            </a:r>
            <a:r>
              <a:rPr lang="en" sz="1600"/>
              <a:t>...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Escape character (read the next character literally): \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r“bears\.”</a:t>
            </a:r>
            <a:r>
              <a:rPr lang="en" sz="1600"/>
              <a:t> matches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“bears.”</a:t>
            </a:r>
            <a:endParaRPr sz="1600">
              <a:solidFill>
                <a:srgbClr val="0097A7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97A7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Match start/end of a string: start - ^  end - $</a:t>
            </a:r>
            <a:endParaRPr sz="1600">
              <a:solidFill>
                <a:srgbClr val="0097A7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r“^bears$”</a:t>
            </a:r>
            <a:r>
              <a:rPr lang="en" sz="1600"/>
              <a:t> matches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“bears”</a:t>
            </a:r>
            <a:r>
              <a:rPr lang="en" sz="1600"/>
              <a:t> but not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“gobears!”</a:t>
            </a:r>
            <a:r>
              <a:rPr lang="en" sz="1600"/>
              <a:t>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5" name="Google Shape;105;p21"/>
          <p:cNvSpPr txBox="1"/>
          <p:nvPr/>
        </p:nvSpPr>
        <p:spPr>
          <a:xfrm>
            <a:off x="6281925" y="1188700"/>
            <a:ext cx="2368200" cy="1887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Built-in character classes: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\w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alphanumeric values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\d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numeric digits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\s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whitespace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[a-z]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lowercase letters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[A-Z]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uppercase letters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[0-9]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digits 0-9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" name="Google Shape;106;p21"/>
          <p:cNvCxnSpPr/>
          <p:nvPr/>
        </p:nvCxnSpPr>
        <p:spPr>
          <a:xfrm flipH="1" rot="10800000">
            <a:off x="5212075" y="1536175"/>
            <a:ext cx="1069800" cy="72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>
            <a:off x="366450" y="1187250"/>
            <a:ext cx="7125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EDA + </a:t>
            </a:r>
            <a:endParaRPr sz="6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Cleaning</a:t>
            </a:r>
            <a:endParaRPr sz="6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/>
        </p:nvSpPr>
        <p:spPr>
          <a:xfrm>
            <a:off x="476075" y="351900"/>
            <a:ext cx="6180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Variable Types </a:t>
            </a:r>
            <a:r>
              <a:rPr lang="en" sz="3500"/>
              <a:t>🧋</a:t>
            </a:r>
            <a:endParaRPr sz="3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476075" y="1062200"/>
            <a:ext cx="80931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Quantitative continuous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Numerical variable that can take on any value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Ex: the volume of a cup of boba (300 mL, 300.5 mL, 300.55 mL…)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Quantitative discrete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Numerical variable that can only take on whole-number values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Ex: the number of pearls in a cup of boba (1, 2, 3…)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Qualitative ordinal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 set of categories that have some sense of ranking/order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Ex: a five-star review system for restaurants (5 = great, 1 = poor)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Qualitative nominal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 set of categories that aren’t specifically ordered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Ex: the names of boba stores in Berkeley (Raretea, Happy Lemon…)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/>
        </p:nvSpPr>
        <p:spPr>
          <a:xfrm>
            <a:off x="476075" y="351900"/>
            <a:ext cx="7102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Primary and Foreign Keys </a:t>
            </a:r>
            <a:r>
              <a:rPr lang="en" sz="3500"/>
              <a:t>🔑</a:t>
            </a:r>
            <a:endParaRPr sz="3500"/>
          </a:p>
        </p:txBody>
      </p:sp>
      <p:sp>
        <p:nvSpPr>
          <p:cNvPr id="123" name="Google Shape;123;p24"/>
          <p:cNvSpPr txBox="1"/>
          <p:nvPr/>
        </p:nvSpPr>
        <p:spPr>
          <a:xfrm>
            <a:off x="525450" y="3150750"/>
            <a:ext cx="8315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primary key is the smallest set of column(s) that uniquely identifies each row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students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“SID”      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departments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“Major”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foreign key is 1+ column(s) that reference the primary key of another table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“Major” is a foreign key of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students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that references the primary key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of </a:t>
            </a:r>
            <a:r>
              <a:rPr lang="en" sz="1600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departments</a:t>
            </a:r>
            <a:endParaRPr sz="1600">
              <a:solidFill>
                <a:srgbClr val="0097A7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50" y="1452825"/>
            <a:ext cx="2577725" cy="1416475"/>
          </a:xfrm>
          <a:prstGeom prst="rect">
            <a:avLst/>
          </a:prstGeom>
          <a:noFill/>
          <a:ln cap="flat" cmpd="sng" w="9525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900" y="1452825"/>
            <a:ext cx="2849817" cy="1416475"/>
          </a:xfrm>
          <a:prstGeom prst="rect">
            <a:avLst/>
          </a:prstGeom>
          <a:noFill/>
          <a:ln cap="flat" cmpd="sng" w="9525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p24"/>
          <p:cNvSpPr txBox="1"/>
          <p:nvPr/>
        </p:nvSpPr>
        <p:spPr>
          <a:xfrm>
            <a:off x="631700" y="1140725"/>
            <a:ext cx="17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students</a:t>
            </a:r>
            <a:endParaRPr>
              <a:solidFill>
                <a:srgbClr val="0097A7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4570900" y="1111500"/>
            <a:ext cx="17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  <a:latin typeface="Inconsolata"/>
                <a:ea typeface="Inconsolata"/>
                <a:cs typeface="Inconsolata"/>
                <a:sym typeface="Inconsolata"/>
              </a:rPr>
              <a:t>departments</a:t>
            </a:r>
            <a:endParaRPr>
              <a:solidFill>
                <a:srgbClr val="0097A7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>
            <a:off x="357300" y="1545250"/>
            <a:ext cx="86166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Big Picture</a:t>
            </a:r>
            <a:endParaRPr sz="6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 100 Discussion">
  <a:themeElements>
    <a:clrScheme name="Custom 347">
      <a:dk1>
        <a:srgbClr val="494B58"/>
      </a:dk1>
      <a:lt1>
        <a:srgbClr val="FFFFFF"/>
      </a:lt1>
      <a:dk2>
        <a:srgbClr val="7C7F91"/>
      </a:dk2>
      <a:lt2>
        <a:srgbClr val="DBE1E7"/>
      </a:lt2>
      <a:accent1>
        <a:srgbClr val="9FC5E8"/>
      </a:accent1>
      <a:accent2>
        <a:srgbClr val="9FC5E8"/>
      </a:accent2>
      <a:accent3>
        <a:srgbClr val="9FC5E8"/>
      </a:accent3>
      <a:accent4>
        <a:srgbClr val="9FC5E8"/>
      </a:accent4>
      <a:accent5>
        <a:srgbClr val="9FC5E8"/>
      </a:accent5>
      <a:accent6>
        <a:srgbClr val="9FC5E8"/>
      </a:accent6>
      <a:hlink>
        <a:srgbClr val="7C7F9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